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60" r:id="rId3"/>
    <p:sldId id="361" r:id="rId4"/>
    <p:sldId id="256" r:id="rId5"/>
    <p:sldId id="3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F37"/>
    <a:srgbClr val="FFB800"/>
    <a:srgbClr val="E1A855"/>
    <a:srgbClr val="CE8924"/>
    <a:srgbClr val="B5781F"/>
    <a:srgbClr val="A87800"/>
    <a:srgbClr val="838D84"/>
    <a:srgbClr val="727C73"/>
    <a:srgbClr val="626A63"/>
    <a:srgbClr val="CC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18BD2-7ED2-4AFC-95CC-9AC73EFBE666}" v="890" dt="2025-08-06T03:37:17.8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268" y="-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14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5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7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8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6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9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a gold owl and mountains&#10;&#10;Description automatically generated">
            <a:extLst>
              <a:ext uri="{FF2B5EF4-FFF2-40B4-BE49-F238E27FC236}">
                <a16:creationId xmlns:a16="http://schemas.microsoft.com/office/drawing/2014/main" id="{4F81524D-2176-094A-0B46-8DFCC1F8A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r="1466" b="1"/>
          <a:stretch/>
        </p:blipFill>
        <p:spPr>
          <a:xfrm>
            <a:off x="11399582" y="6065837"/>
            <a:ext cx="699939" cy="716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2018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3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7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2950-CF1D-406E-B40B-D3C5B182EA2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DA81-9D4D-4C1C-8104-7C2FCAEA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7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3551C0-2B04-2AA0-B9D1-4901A36D878E}"/>
              </a:ext>
            </a:extLst>
          </p:cNvPr>
          <p:cNvSpPr txBox="1">
            <a:spLocks/>
          </p:cNvSpPr>
          <p:nvPr/>
        </p:nvSpPr>
        <p:spPr>
          <a:xfrm>
            <a:off x="5077277" y="3030221"/>
            <a:ext cx="1940982" cy="990460"/>
          </a:xfrm>
          <a:prstGeom prst="rect">
            <a:avLst/>
          </a:prstGeom>
          <a:solidFill>
            <a:srgbClr val="D4AF3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51435" rIns="51435" bIns="51435" numCol="1" spcCol="1270" rtlCol="0" anchor="ctr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75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Northern Colorado</a:t>
            </a: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Real-Time Information Center</a:t>
            </a: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“NCRTIC”</a:t>
            </a: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“Swat” team for real-time information gathering</a:t>
            </a: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FD316CC-186D-2AC9-2D93-C2F8DE778991}"/>
              </a:ext>
            </a:extLst>
          </p:cNvPr>
          <p:cNvSpPr txBox="1">
            <a:spLocks/>
          </p:cNvSpPr>
          <p:nvPr/>
        </p:nvSpPr>
        <p:spPr>
          <a:xfrm>
            <a:off x="2517730" y="3030221"/>
            <a:ext cx="1940982" cy="990460"/>
          </a:xfrm>
          <a:prstGeom prst="rect">
            <a:avLst/>
          </a:prstGeom>
          <a:solidFill>
            <a:srgbClr val="D4AF37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51435" rIns="51435" bIns="51435" numCol="1" spcCol="1270" rtlCol="0" anchor="ctr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Northern Colorado</a:t>
            </a: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Intelligence Unit (NCIU)</a:t>
            </a: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Detecting, monitoring, disseminating information on all threats to public safety</a:t>
            </a: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B571A8-2291-63F6-1109-04C05871B403}"/>
              </a:ext>
            </a:extLst>
          </p:cNvPr>
          <p:cNvSpPr txBox="1">
            <a:spLocks/>
          </p:cNvSpPr>
          <p:nvPr/>
        </p:nvSpPr>
        <p:spPr>
          <a:xfrm>
            <a:off x="7636824" y="3030221"/>
            <a:ext cx="1940982" cy="990460"/>
          </a:xfrm>
          <a:prstGeom prst="rect">
            <a:avLst/>
          </a:prstGeom>
          <a:solidFill>
            <a:srgbClr val="D4AF3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51435" rIns="51435" bIns="51435" numCol="1" spcCol="1270" rtlCol="0" anchor="ctr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Investigation support</a:t>
            </a: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“Golden hours” assistance on investigations</a:t>
            </a:r>
          </a:p>
          <a:p>
            <a:pPr mar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50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92368C-096D-260E-3554-B99BD0516FB9}"/>
              </a:ext>
            </a:extLst>
          </p:cNvPr>
          <p:cNvGrpSpPr/>
          <p:nvPr/>
        </p:nvGrpSpPr>
        <p:grpSpPr>
          <a:xfrm>
            <a:off x="3512246" y="2441913"/>
            <a:ext cx="2547027" cy="588308"/>
            <a:chOff x="2666579" y="3429000"/>
            <a:chExt cx="3396036" cy="784411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7D4686E-10C7-C8DE-97B7-D5A560C8D2D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65132" y="1930447"/>
              <a:ext cx="398929" cy="3396036"/>
            </a:xfrm>
            <a:prstGeom prst="bentConnector2">
              <a:avLst/>
            </a:prstGeom>
            <a:ln>
              <a:solidFill>
                <a:srgbClr val="D4AF37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801480-053D-8558-AFC0-D148C5C916DF}"/>
                </a:ext>
              </a:extLst>
            </p:cNvPr>
            <p:cNvCxnSpPr>
              <a:cxnSpLocks/>
            </p:cNvCxnSpPr>
            <p:nvPr/>
          </p:nvCxnSpPr>
          <p:spPr>
            <a:xfrm>
              <a:off x="2672517" y="3827929"/>
              <a:ext cx="0" cy="385482"/>
            </a:xfrm>
            <a:prstGeom prst="line">
              <a:avLst/>
            </a:prstGeom>
            <a:ln>
              <a:solidFill>
                <a:srgbClr val="D4AF37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8A091C-D354-2C89-1499-7182FF988490}"/>
              </a:ext>
            </a:extLst>
          </p:cNvPr>
          <p:cNvCxnSpPr>
            <a:cxnSpLocks/>
          </p:cNvCxnSpPr>
          <p:nvPr/>
        </p:nvCxnSpPr>
        <p:spPr>
          <a:xfrm>
            <a:off x="6057066" y="2741109"/>
            <a:ext cx="1190" cy="289112"/>
          </a:xfrm>
          <a:prstGeom prst="line">
            <a:avLst/>
          </a:prstGeom>
          <a:ln>
            <a:solidFill>
              <a:srgbClr val="D4AF3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C59829-0070-6911-9068-0229CD94E5B7}"/>
              </a:ext>
            </a:extLst>
          </p:cNvPr>
          <p:cNvCxnSpPr>
            <a:endCxn id="8" idx="0"/>
          </p:cNvCxnSpPr>
          <p:nvPr/>
        </p:nvCxnSpPr>
        <p:spPr>
          <a:xfrm>
            <a:off x="6046579" y="2741109"/>
            <a:ext cx="2560737" cy="289112"/>
          </a:xfrm>
          <a:prstGeom prst="bentConnector2">
            <a:avLst/>
          </a:prstGeom>
          <a:ln>
            <a:solidFill>
              <a:srgbClr val="D4AF3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8BF0587B-4637-59AB-51DD-941A88945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9902" y="914353"/>
            <a:ext cx="1643275" cy="1643275"/>
          </a:xfrm>
          <a:prstGeom prst="rect">
            <a:avLst/>
          </a:prstGeom>
        </p:spPr>
      </p:pic>
      <p:sp>
        <p:nvSpPr>
          <p:cNvPr id="12" name="Title 14">
            <a:extLst>
              <a:ext uri="{FF2B5EF4-FFF2-40B4-BE49-F238E27FC236}">
                <a16:creationId xmlns:a16="http://schemas.microsoft.com/office/drawing/2014/main" id="{14DB8ACF-4BE4-7436-542F-E12AEFC6B241}"/>
              </a:ext>
            </a:extLst>
          </p:cNvPr>
          <p:cNvSpPr txBox="1">
            <a:spLocks/>
          </p:cNvSpPr>
          <p:nvPr/>
        </p:nvSpPr>
        <p:spPr>
          <a:xfrm>
            <a:off x="1066800" y="340528"/>
            <a:ext cx="10058400" cy="50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000" b="0" dirty="0"/>
            </a:br>
            <a:r>
              <a:rPr lang="en-US" sz="1800" b="0" dirty="0"/>
              <a:t>Northern Colorado Real-Time Information Center</a:t>
            </a:r>
            <a:br>
              <a:rPr lang="en-US" sz="1800" b="0" dirty="0"/>
            </a:br>
            <a:r>
              <a:rPr lang="en-US" sz="1800" b="0" dirty="0"/>
              <a:t>‘ncrtic’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B1260-B593-9B24-88CF-A7BD323297E1}"/>
              </a:ext>
            </a:extLst>
          </p:cNvPr>
          <p:cNvSpPr txBox="1"/>
          <p:nvPr/>
        </p:nvSpPr>
        <p:spPr>
          <a:xfrm>
            <a:off x="2517729" y="4557642"/>
            <a:ext cx="2221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4AF37"/>
                </a:solidFill>
              </a:rPr>
              <a:t>Mission Statement:</a:t>
            </a:r>
          </a:p>
          <a:p>
            <a:r>
              <a:rPr lang="en-US" sz="1400" dirty="0"/>
              <a:t>Situational Awareness for Public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97655-52B4-F40B-936B-D3F6A6F7E5B3}"/>
              </a:ext>
            </a:extLst>
          </p:cNvPr>
          <p:cNvSpPr txBox="1"/>
          <p:nvPr/>
        </p:nvSpPr>
        <p:spPr>
          <a:xfrm>
            <a:off x="5077276" y="4556636"/>
            <a:ext cx="22219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4AF37"/>
                </a:solidFill>
              </a:rPr>
              <a:t>Goal:  </a:t>
            </a:r>
          </a:p>
          <a:p>
            <a:r>
              <a:rPr lang="en-US" sz="1400" dirty="0"/>
              <a:t>To build a trusted public safety ecosystem through unified information, technology, and partnerships</a:t>
            </a:r>
          </a:p>
          <a:p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96B00D-7A5E-BADC-D1CE-6A523ED79687}"/>
              </a:ext>
            </a:extLst>
          </p:cNvPr>
          <p:cNvSpPr txBox="1"/>
          <p:nvPr/>
        </p:nvSpPr>
        <p:spPr>
          <a:xfrm>
            <a:off x="7636824" y="4556636"/>
            <a:ext cx="2761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4AF37"/>
                </a:solidFill>
              </a:rPr>
              <a:t>Guiding Ethos: </a:t>
            </a:r>
          </a:p>
          <a:p>
            <a:r>
              <a:rPr lang="en-US" sz="1400" dirty="0"/>
              <a:t>Lead the Now.  Protecting Privacy 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32788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/>
      <p:bldP spid="13" grpId="0"/>
      <p:bldP spid="13" grpId="1"/>
      <p:bldP spid="15" grpId="0"/>
      <p:bldP spid="15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2D2A0-DC90-086F-A717-9D56D0B5B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AAD5219-F431-6D42-2DE1-D12290EB2424}"/>
              </a:ext>
            </a:extLst>
          </p:cNvPr>
          <p:cNvSpPr/>
          <p:nvPr/>
        </p:nvSpPr>
        <p:spPr>
          <a:xfrm>
            <a:off x="5526231" y="2610423"/>
            <a:ext cx="1161275" cy="505268"/>
          </a:xfrm>
          <a:prstGeom prst="roundRect">
            <a:avLst/>
          </a:prstGeom>
          <a:solidFill>
            <a:srgbClr val="D4AF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LPD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6D013C-D4FA-1DB4-D30A-F8CA6A2B0650}"/>
              </a:ext>
            </a:extLst>
          </p:cNvPr>
          <p:cNvSpPr/>
          <p:nvPr/>
        </p:nvSpPr>
        <p:spPr>
          <a:xfrm>
            <a:off x="4893221" y="3277594"/>
            <a:ext cx="1117526" cy="505268"/>
          </a:xfrm>
          <a:prstGeom prst="roundRect">
            <a:avLst/>
          </a:prstGeom>
          <a:solidFill>
            <a:srgbClr val="D4AF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ANALYST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FCPS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AFDC1C-B7FA-5085-53C8-6BCA1B1BC0EB}"/>
              </a:ext>
            </a:extLst>
          </p:cNvPr>
          <p:cNvSpPr/>
          <p:nvPr/>
        </p:nvSpPr>
        <p:spPr>
          <a:xfrm>
            <a:off x="6238346" y="3277594"/>
            <a:ext cx="1117526" cy="505268"/>
          </a:xfrm>
          <a:prstGeom prst="roundRect">
            <a:avLst/>
          </a:prstGeom>
          <a:solidFill>
            <a:srgbClr val="D4AF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ANALYST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LCSO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141F797-3C9C-C908-6C16-9A7B885BC7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40528"/>
            <a:ext cx="10058400" cy="505268"/>
          </a:xfrm>
        </p:spPr>
        <p:txBody>
          <a:bodyPr>
            <a:noAutofit/>
          </a:bodyPr>
          <a:lstStyle/>
          <a:p>
            <a:pPr algn="ctr"/>
            <a:br>
              <a:rPr lang="en-US" sz="2000" b="0" dirty="0"/>
            </a:br>
            <a:r>
              <a:rPr lang="en-US" sz="1800" b="0" dirty="0"/>
              <a:t>Northern Colorado Real-Time Information Center</a:t>
            </a:r>
            <a:br>
              <a:rPr lang="en-US" sz="1800" b="0" dirty="0"/>
            </a:br>
            <a:r>
              <a:rPr lang="en-US" sz="1800" b="0" dirty="0"/>
              <a:t>‘ncrtic’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2146E7-3135-7B09-15C1-A084711F71CE}"/>
              </a:ext>
            </a:extLst>
          </p:cNvPr>
          <p:cNvSpPr/>
          <p:nvPr/>
        </p:nvSpPr>
        <p:spPr>
          <a:xfrm>
            <a:off x="3112665" y="3923785"/>
            <a:ext cx="1103241" cy="407384"/>
          </a:xfrm>
          <a:prstGeom prst="roundRect">
            <a:avLst/>
          </a:prstGeom>
          <a:solidFill>
            <a:srgbClr val="A87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OPERATOR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EPPD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0E63B0-0BD1-AA6F-6DFA-9F5F64E70680}"/>
              </a:ext>
            </a:extLst>
          </p:cNvPr>
          <p:cNvSpPr/>
          <p:nvPr/>
        </p:nvSpPr>
        <p:spPr>
          <a:xfrm>
            <a:off x="4333957" y="3923785"/>
            <a:ext cx="1103241" cy="407384"/>
          </a:xfrm>
          <a:prstGeom prst="roundRect">
            <a:avLst/>
          </a:prstGeom>
          <a:solidFill>
            <a:srgbClr val="A87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OPERATOR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CSUPD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A434B6-534B-3030-A488-0486AB35CB39}"/>
              </a:ext>
            </a:extLst>
          </p:cNvPr>
          <p:cNvSpPr/>
          <p:nvPr/>
        </p:nvSpPr>
        <p:spPr>
          <a:xfrm>
            <a:off x="5555249" y="3923785"/>
            <a:ext cx="1103241" cy="407384"/>
          </a:xfrm>
          <a:prstGeom prst="roundRect">
            <a:avLst/>
          </a:prstGeom>
          <a:solidFill>
            <a:srgbClr val="A87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OPERATOR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JPD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0AEA8A-7998-1077-A7CD-22853644C20E}"/>
              </a:ext>
            </a:extLst>
          </p:cNvPr>
          <p:cNvSpPr/>
          <p:nvPr/>
        </p:nvSpPr>
        <p:spPr>
          <a:xfrm>
            <a:off x="6776541" y="3923785"/>
            <a:ext cx="1103241" cy="407384"/>
          </a:xfrm>
          <a:prstGeom prst="roundRect">
            <a:avLst/>
          </a:prstGeom>
          <a:solidFill>
            <a:srgbClr val="A87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OPERATOR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TPD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D5A65F9-759D-650F-15A0-2BC83FFAFE0B}"/>
              </a:ext>
            </a:extLst>
          </p:cNvPr>
          <p:cNvSpPr/>
          <p:nvPr/>
        </p:nvSpPr>
        <p:spPr>
          <a:xfrm>
            <a:off x="7994297" y="3923785"/>
            <a:ext cx="1103241" cy="407384"/>
          </a:xfrm>
          <a:prstGeom prst="roundRect">
            <a:avLst/>
          </a:prstGeom>
          <a:solidFill>
            <a:srgbClr val="A87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OPERATOR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WPD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559B696-28CD-01C0-FC05-FD6E13A4F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902" y="914353"/>
            <a:ext cx="1643275" cy="1643275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EF29BF4-7072-9CAA-B0A3-C205E3E36189}"/>
              </a:ext>
            </a:extLst>
          </p:cNvPr>
          <p:cNvSpPr/>
          <p:nvPr/>
        </p:nvSpPr>
        <p:spPr>
          <a:xfrm>
            <a:off x="3334066" y="6076108"/>
            <a:ext cx="1708020" cy="625079"/>
          </a:xfrm>
          <a:prstGeom prst="roundRect">
            <a:avLst/>
          </a:prstGeom>
          <a:solidFill>
            <a:srgbClr val="D4AF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NCIU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ALL-THREATS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INTEL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E068BDA-22CF-2122-408B-9AA11C018A6E}"/>
              </a:ext>
            </a:extLst>
          </p:cNvPr>
          <p:cNvSpPr/>
          <p:nvPr/>
        </p:nvSpPr>
        <p:spPr>
          <a:xfrm>
            <a:off x="5338254" y="6076108"/>
            <a:ext cx="1708020" cy="625079"/>
          </a:xfrm>
          <a:prstGeom prst="roundRect">
            <a:avLst/>
          </a:prstGeom>
          <a:solidFill>
            <a:srgbClr val="D4AF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NCRTIC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REAL-TIME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INFORMATION 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3E1B7C-74B6-878F-CC4B-7309579DBB2B}"/>
              </a:ext>
            </a:extLst>
          </p:cNvPr>
          <p:cNvSpPr txBox="1"/>
          <p:nvPr/>
        </p:nvSpPr>
        <p:spPr>
          <a:xfrm>
            <a:off x="4650043" y="5534765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Mission/ Responsibilities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6132037-AABD-5C86-439A-71A0F17E074A}"/>
              </a:ext>
            </a:extLst>
          </p:cNvPr>
          <p:cNvSpPr/>
          <p:nvPr/>
        </p:nvSpPr>
        <p:spPr>
          <a:xfrm>
            <a:off x="4992757" y="4490597"/>
            <a:ext cx="1103241" cy="407384"/>
          </a:xfrm>
          <a:prstGeom prst="roundRect">
            <a:avLst/>
          </a:prstGeom>
          <a:solidFill>
            <a:srgbClr val="B578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CBI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4BFAE-59E8-2E32-9704-FF3C79F51253}"/>
              </a:ext>
            </a:extLst>
          </p:cNvPr>
          <p:cNvSpPr/>
          <p:nvPr/>
        </p:nvSpPr>
        <p:spPr>
          <a:xfrm>
            <a:off x="3798767" y="4493016"/>
            <a:ext cx="1103241" cy="407384"/>
          </a:xfrm>
          <a:prstGeom prst="roundRect">
            <a:avLst/>
          </a:prstGeom>
          <a:solidFill>
            <a:srgbClr val="B578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CIAC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88FF602-3AA8-8676-B307-48751A84C4DB}"/>
              </a:ext>
            </a:extLst>
          </p:cNvPr>
          <p:cNvSpPr/>
          <p:nvPr/>
        </p:nvSpPr>
        <p:spPr>
          <a:xfrm>
            <a:off x="6192264" y="4483569"/>
            <a:ext cx="1103241" cy="407384"/>
          </a:xfrm>
          <a:prstGeom prst="roundRect">
            <a:avLst/>
          </a:prstGeom>
          <a:solidFill>
            <a:srgbClr val="B578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CSP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53B13F4-28F1-48CC-5109-0E0B39BD875E}"/>
              </a:ext>
            </a:extLst>
          </p:cNvPr>
          <p:cNvSpPr/>
          <p:nvPr/>
        </p:nvSpPr>
        <p:spPr>
          <a:xfrm>
            <a:off x="7390158" y="4483569"/>
            <a:ext cx="1103241" cy="407384"/>
          </a:xfrm>
          <a:prstGeom prst="roundRect">
            <a:avLst/>
          </a:prstGeom>
          <a:solidFill>
            <a:srgbClr val="B578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CDPHE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E727A2C-66AF-CBE4-92BC-39135C3034A7}"/>
              </a:ext>
            </a:extLst>
          </p:cNvPr>
          <p:cNvSpPr/>
          <p:nvPr/>
        </p:nvSpPr>
        <p:spPr>
          <a:xfrm>
            <a:off x="4360693" y="5058163"/>
            <a:ext cx="1103241" cy="407384"/>
          </a:xfrm>
          <a:prstGeom prst="roundRect">
            <a:avLst/>
          </a:prstGeom>
          <a:solidFill>
            <a:srgbClr val="E1A8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ATF/FBI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4EBBF22-B4F1-6A7C-27CF-3373FD7099F9}"/>
              </a:ext>
            </a:extLst>
          </p:cNvPr>
          <p:cNvSpPr/>
          <p:nvPr/>
        </p:nvSpPr>
        <p:spPr>
          <a:xfrm>
            <a:off x="5596700" y="5051135"/>
            <a:ext cx="1103241" cy="407384"/>
          </a:xfrm>
          <a:prstGeom prst="roundRect">
            <a:avLst/>
          </a:prstGeom>
          <a:solidFill>
            <a:srgbClr val="E1A8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FEMA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ED2696-2096-3F81-F8D3-DBB14B9ABAD9}"/>
              </a:ext>
            </a:extLst>
          </p:cNvPr>
          <p:cNvSpPr/>
          <p:nvPr/>
        </p:nvSpPr>
        <p:spPr>
          <a:xfrm>
            <a:off x="6833888" y="5051135"/>
            <a:ext cx="1103241" cy="407384"/>
          </a:xfrm>
          <a:prstGeom prst="roundRect">
            <a:avLst/>
          </a:prstGeom>
          <a:solidFill>
            <a:srgbClr val="E1A8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NWS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104787-DC24-635E-B214-2C4D3AD1A6C0}"/>
              </a:ext>
            </a:extLst>
          </p:cNvPr>
          <p:cNvSpPr/>
          <p:nvPr/>
        </p:nvSpPr>
        <p:spPr>
          <a:xfrm>
            <a:off x="7342442" y="6076108"/>
            <a:ext cx="1708020" cy="625079"/>
          </a:xfrm>
          <a:prstGeom prst="roundRect">
            <a:avLst/>
          </a:prstGeom>
          <a:solidFill>
            <a:srgbClr val="D4AF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Investigation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Support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5" grpId="0" animBg="1"/>
      <p:bldP spid="5" grpId="1" animBg="1"/>
      <p:bldP spid="6" grpId="0" animBg="1"/>
      <p:bldP spid="6" grpId="1" animBg="1"/>
      <p:bldP spid="2" grpId="0" animBg="1"/>
      <p:bldP spid="2" grpId="1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6" grpId="0" animBg="1"/>
      <p:bldP spid="26" grpId="1" animBg="1"/>
      <p:bldP spid="27" grpId="0" animBg="1"/>
      <p:bldP spid="27" grpId="1" animBg="1"/>
      <p:bldP spid="20" grpId="0"/>
      <p:bldP spid="20" grpId="1"/>
      <p:bldP spid="29" grpId="0" animBg="1"/>
      <p:bldP spid="29" grpId="1" animBg="1"/>
      <p:bldP spid="4" grpId="0" animBg="1"/>
      <p:bldP spid="4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041214D9-0798-EE26-8FC6-87F4BE0FA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871684"/>
            <a:ext cx="9001462" cy="2231834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We are requesting LETA provide an additional 3 years (4 total) of lease-free space to house the Northern Colorado Real-Time Information Center (NCRTIC).</a:t>
            </a:r>
          </a:p>
          <a:p>
            <a:pPr algn="just"/>
            <a:r>
              <a:rPr lang="en-US" dirty="0"/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The NCRTIC will directly enhance emergency response coordination and public safety outcomes, while requiring no additional operational costs from LETA.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B99E028-E81B-2B8F-3902-5F39A94C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902" y="914353"/>
            <a:ext cx="1643275" cy="1643275"/>
          </a:xfrm>
          <a:prstGeom prst="rect">
            <a:avLst/>
          </a:prstGeom>
        </p:spPr>
      </p:pic>
      <p:sp>
        <p:nvSpPr>
          <p:cNvPr id="3" name="Title 14">
            <a:extLst>
              <a:ext uri="{FF2B5EF4-FFF2-40B4-BE49-F238E27FC236}">
                <a16:creationId xmlns:a16="http://schemas.microsoft.com/office/drawing/2014/main" id="{F644B5B3-CEDE-5C14-F905-995A59559655}"/>
              </a:ext>
            </a:extLst>
          </p:cNvPr>
          <p:cNvSpPr txBox="1">
            <a:spLocks/>
          </p:cNvSpPr>
          <p:nvPr/>
        </p:nvSpPr>
        <p:spPr>
          <a:xfrm>
            <a:off x="1066800" y="340528"/>
            <a:ext cx="10058400" cy="50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000" b="0"/>
            </a:br>
            <a:r>
              <a:rPr lang="en-US" sz="1800" b="0"/>
              <a:t>Northern Colorado Real-Time Information Center</a:t>
            </a:r>
            <a:br>
              <a:rPr lang="en-US" sz="1800" b="0"/>
            </a:br>
            <a:r>
              <a:rPr lang="en-US" sz="1800" b="0"/>
              <a:t>‘ncrtic’</a:t>
            </a:r>
            <a:br>
              <a:rPr lang="en-US" sz="180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39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71272"/>
            <a:ext cx="10353761" cy="643128"/>
          </a:xfrm>
        </p:spPr>
        <p:txBody>
          <a:bodyPr>
            <a:normAutofit fontScale="90000"/>
          </a:bodyPr>
          <a:lstStyle/>
          <a:p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Why LETA?</a:t>
            </a:r>
            <a:br>
              <a:rPr lang="en-US" sz="3600" b="0" dirty="0"/>
            </a:br>
            <a:br>
              <a:rPr lang="en-US" sz="3600" b="0" dirty="0"/>
            </a:br>
            <a:endParaRPr sz="2400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79166"/>
              </p:ext>
            </p:extLst>
          </p:nvPr>
        </p:nvGraphicFramePr>
        <p:xfrm>
          <a:off x="795528" y="1801368"/>
          <a:ext cx="10607039" cy="458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774">
                  <a:extLst>
                    <a:ext uri="{9D8B030D-6E8A-4147-A177-3AD203B41FA5}">
                      <a16:colId xmlns:a16="http://schemas.microsoft.com/office/drawing/2014/main" val="813388990"/>
                    </a:ext>
                  </a:extLst>
                </a:gridCol>
                <a:gridCol w="1845174">
                  <a:extLst>
                    <a:ext uri="{9D8B030D-6E8A-4147-A177-3AD203B41FA5}">
                      <a16:colId xmlns:a16="http://schemas.microsoft.com/office/drawing/2014/main" val="1163075224"/>
                    </a:ext>
                  </a:extLst>
                </a:gridCol>
                <a:gridCol w="298996">
                  <a:extLst>
                    <a:ext uri="{9D8B030D-6E8A-4147-A177-3AD203B41FA5}">
                      <a16:colId xmlns:a16="http://schemas.microsoft.com/office/drawing/2014/main" val="3703265567"/>
                    </a:ext>
                  </a:extLst>
                </a:gridCol>
                <a:gridCol w="3785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1600" b="0" dirty="0">
                          <a:solidFill>
                            <a:srgbClr val="D4AF37"/>
                          </a:solidFill>
                        </a:rPr>
                        <a:t>LETA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endParaRPr sz="1600" b="0" dirty="0">
                        <a:solidFill>
                          <a:srgbClr val="D4AF3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endParaRPr sz="1600" b="0" dirty="0">
                        <a:solidFill>
                          <a:srgbClr val="D4AF3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endParaRPr sz="1600" b="0" dirty="0">
                        <a:solidFill>
                          <a:srgbClr val="D4AF3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1600" b="0" dirty="0">
                          <a:solidFill>
                            <a:srgbClr val="D4AF37"/>
                          </a:solidFill>
                        </a:rPr>
                        <a:t>RTIC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dirty="0"/>
                        <a:t>To serve as the vital link between the community and lifesaving resources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400" dirty="0">
                          <a:solidFill>
                            <a:srgbClr val="D4AF37"/>
                          </a:solidFill>
                        </a:rPr>
                        <a:t>Mission</a:t>
                      </a:r>
                      <a:endParaRPr sz="1400" dirty="0">
                        <a:solidFill>
                          <a:srgbClr val="D4AF3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Situational Awareness for Public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dirty="0"/>
                        <a:t>Always here, always ready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400" dirty="0">
                          <a:solidFill>
                            <a:srgbClr val="D4AF37"/>
                          </a:solidFill>
                        </a:rPr>
                        <a:t>Vision/Goal</a:t>
                      </a:r>
                      <a:endParaRPr sz="1400" dirty="0">
                        <a:solidFill>
                          <a:srgbClr val="D4AF3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To build a trusted public safety ecosystem through unified information, technology, and partnerships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400" dirty="0">
                          <a:solidFill>
                            <a:srgbClr val="D4AF37"/>
                          </a:solidFill>
                        </a:rPr>
                        <a:t>Guiding Ethos</a:t>
                      </a:r>
                      <a:endParaRPr sz="1400" dirty="0">
                        <a:solidFill>
                          <a:srgbClr val="D4AF3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Lead the Now. Protecting Privacy and Communities.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• Regionalization</a:t>
                      </a:r>
                    </a:p>
                    <a:p>
                      <a:pPr>
                        <a:defRPr sz="1200"/>
                      </a:pPr>
                      <a:r>
                        <a:rPr dirty="0"/>
                        <a:t>• Innovation</a:t>
                      </a:r>
                    </a:p>
                    <a:p>
                      <a:pPr>
                        <a:defRPr sz="1200"/>
                      </a:pPr>
                      <a:r>
                        <a:rPr dirty="0"/>
                        <a:t>• Public trust</a:t>
                      </a:r>
                      <a:endParaRPr lang="en-US" dirty="0"/>
                    </a:p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lang="en-US" sz="1400" dirty="0">
                        <a:solidFill>
                          <a:srgbClr val="D4AF37"/>
                        </a:solidFill>
                      </a:endParaRPr>
                    </a:p>
                    <a:p>
                      <a:pPr>
                        <a:defRPr sz="1200"/>
                      </a:pPr>
                      <a:r>
                        <a:rPr lang="en-US" sz="1400" dirty="0">
                          <a:solidFill>
                            <a:srgbClr val="D4AF37"/>
                          </a:solidFill>
                        </a:rPr>
                        <a:t>Core Priorities</a:t>
                      </a:r>
                      <a:endParaRPr sz="1400" dirty="0">
                        <a:solidFill>
                          <a:srgbClr val="D4AF3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dirty="0"/>
                        <a:t>• </a:t>
                      </a:r>
                      <a:r>
                        <a:rPr lang="en-US" dirty="0"/>
                        <a:t>Regionalization &amp; </a:t>
                      </a:r>
                      <a:r>
                        <a:rPr dirty="0"/>
                        <a:t>Collaboration</a:t>
                      </a:r>
                    </a:p>
                    <a:p>
                      <a:pPr>
                        <a:defRPr sz="1200"/>
                      </a:pPr>
                      <a:r>
                        <a:rPr dirty="0"/>
                        <a:t>• Real-time </a:t>
                      </a:r>
                      <a:r>
                        <a:rPr lang="en-US" dirty="0"/>
                        <a:t>information</a:t>
                      </a:r>
                      <a:endParaRPr dirty="0"/>
                    </a:p>
                    <a:p>
                      <a:pPr>
                        <a:defRPr sz="1200"/>
                      </a:pPr>
                      <a:r>
                        <a:rPr dirty="0"/>
                        <a:t>• </a:t>
                      </a:r>
                      <a:r>
                        <a:rPr lang="en-US" dirty="0"/>
                        <a:t>All-threats intelligence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dirty="0"/>
                        <a:t>Focus on Communication, Collaboration, and Shared Regional Efforts with Partner Agencies.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400" dirty="0">
                          <a:solidFill>
                            <a:srgbClr val="D4AF37"/>
                          </a:solidFill>
                        </a:rPr>
                        <a:t>Initiative</a:t>
                      </a:r>
                      <a:endParaRPr sz="1400" dirty="0">
                        <a:solidFill>
                          <a:srgbClr val="D4AF3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dirty="0"/>
                        <a:t>To safeguard lives, maintain security, and ensure efficient emergency services for the communities it serves.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lang="en-US" sz="1400" dirty="0">
                          <a:solidFill>
                            <a:srgbClr val="D4AF37"/>
                          </a:solidFill>
                        </a:rPr>
                        <a:t>Purpose</a:t>
                      </a:r>
                      <a:endParaRPr sz="1400" dirty="0">
                        <a:solidFill>
                          <a:srgbClr val="D4AF3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062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E2AE85-38C5-B154-9056-78BA38AB1EA9}"/>
              </a:ext>
            </a:extLst>
          </p:cNvPr>
          <p:cNvSpPr txBox="1"/>
          <p:nvPr/>
        </p:nvSpPr>
        <p:spPr>
          <a:xfrm>
            <a:off x="3945635" y="1157829"/>
            <a:ext cx="430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Similar Missions, Shared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AFF83-D78E-A8E1-D011-6481D7A40A1D}"/>
              </a:ext>
            </a:extLst>
          </p:cNvPr>
          <p:cNvSpPr txBox="1"/>
          <p:nvPr/>
        </p:nvSpPr>
        <p:spPr>
          <a:xfrm>
            <a:off x="1248020" y="6508926"/>
            <a:ext cx="308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LETA website and strategic plan 2024-2028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4E93AC7-C4A0-EB48-EFF4-C734221D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902" y="914353"/>
            <a:ext cx="1643275" cy="16432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654FE1-9120-7D1C-FD54-82D732C59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067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7B63F2B5773459832AD4750612B38" ma:contentTypeVersion="17" ma:contentTypeDescription="Create a new document." ma:contentTypeScope="" ma:versionID="54f7fe04857b746fc099d5316900d38c">
  <xsd:schema xmlns:xsd="http://www.w3.org/2001/XMLSchema" xmlns:xs="http://www.w3.org/2001/XMLSchema" xmlns:p="http://schemas.microsoft.com/office/2006/metadata/properties" xmlns:ns2="96c3894a-3de4-4316-99b2-0a042ad299f9" xmlns:ns3="6673c06f-901e-4f29-a0a8-3610d293aa02" targetNamespace="http://schemas.microsoft.com/office/2006/metadata/properties" ma:root="true" ma:fieldsID="b129be8ddb1544e7cf84b3f2ef968bf9" ns2:_="" ns3:_="">
    <xsd:import namespace="96c3894a-3de4-4316-99b2-0a042ad299f9"/>
    <xsd:import namespace="6673c06f-901e-4f29-a0a8-3610d293a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3894a-3de4-4316-99b2-0a042ad29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72d3f8a-d8d2-477d-8e58-df0d9f1106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3c06f-901e-4f29-a0a8-3610d293a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2c9ff5b-da16-400e-8de5-55fecfd94d86}" ma:internalName="TaxCatchAll" ma:showField="CatchAllData" ma:web="6673c06f-901e-4f29-a0a8-3610d293a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c3894a-3de4-4316-99b2-0a042ad299f9">
      <Terms xmlns="http://schemas.microsoft.com/office/infopath/2007/PartnerControls"/>
    </lcf76f155ced4ddcb4097134ff3c332f>
    <TaxCatchAll xmlns="6673c06f-901e-4f29-a0a8-3610d293aa02" xsi:nil="true"/>
  </documentManagement>
</p:properties>
</file>

<file path=customXml/itemProps1.xml><?xml version="1.0" encoding="utf-8"?>
<ds:datastoreItem xmlns:ds="http://schemas.openxmlformats.org/officeDocument/2006/customXml" ds:itemID="{35B56922-9AA2-402F-BBCA-6DFD2A2D59C5}"/>
</file>

<file path=customXml/itemProps2.xml><?xml version="1.0" encoding="utf-8"?>
<ds:datastoreItem xmlns:ds="http://schemas.openxmlformats.org/officeDocument/2006/customXml" ds:itemID="{DE7B9EA5-36D0-4917-866E-410FAD82BC4C}"/>
</file>

<file path=customXml/itemProps3.xml><?xml version="1.0" encoding="utf-8"?>
<ds:datastoreItem xmlns:ds="http://schemas.openxmlformats.org/officeDocument/2006/customXml" ds:itemID="{0CA15250-A436-4C5F-9F31-F3D855E2DFD4}"/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339</Words>
  <Application>Microsoft Office PowerPoint</Application>
  <PresentationFormat>Widescreen</PresentationFormat>
  <Paragraphs>90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PowerPoint Presentation</vt:lpstr>
      <vt:lpstr> Northern Colorado Real-Time Information Center ‘ncrtic’ </vt:lpstr>
      <vt:lpstr>PowerPoint Presentation</vt:lpstr>
      <vt:lpstr>  Why LETA? 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Gammon</dc:creator>
  <cp:lastModifiedBy>Scott Gammon</cp:lastModifiedBy>
  <cp:revision>5</cp:revision>
  <dcterms:created xsi:type="dcterms:W3CDTF">2025-03-06T16:59:31Z</dcterms:created>
  <dcterms:modified xsi:type="dcterms:W3CDTF">2025-08-06T03:42:20Z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0x010100BC87B63F2B5773459832AD4750612B38</vt:lpwstr>
  </property>
</Properties>
</file>